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9" r:id="rId5"/>
    <p:sldId id="274" r:id="rId6"/>
    <p:sldId id="260" r:id="rId7"/>
    <p:sldId id="275" r:id="rId8"/>
    <p:sldId id="270" r:id="rId9"/>
    <p:sldId id="271" r:id="rId10"/>
    <p:sldId id="272" r:id="rId11"/>
    <p:sldId id="273" r:id="rId12"/>
    <p:sldId id="276" r:id="rId13"/>
    <p:sldId id="262" r:id="rId14"/>
    <p:sldId id="277" r:id="rId15"/>
    <p:sldId id="27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/>
    <p:restoredTop sz="94671"/>
  </p:normalViewPr>
  <p:slideViewPr>
    <p:cSldViewPr snapToGrid="0" snapToObjects="1">
      <p:cViewPr>
        <p:scale>
          <a:sx n="100" d="100"/>
          <a:sy n="100" d="100"/>
        </p:scale>
        <p:origin x="-944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16/05/16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smtClean="0"/>
              <a:t>AMASSADOR DE LATA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Nicolas gentil                                                turma </a:t>
            </a:r>
            <a:r>
              <a:rPr lang="pt-BR" dirty="0" err="1" smtClean="0"/>
              <a:t>b</a:t>
            </a:r>
            <a:endParaRPr lang="pt-BR" dirty="0" smtClean="0"/>
          </a:p>
          <a:p>
            <a:r>
              <a:rPr lang="pt-BR" dirty="0" smtClean="0"/>
              <a:t>Vitor </a:t>
            </a:r>
            <a:r>
              <a:rPr lang="pt-BR" dirty="0" err="1" smtClean="0"/>
              <a:t>morozini</a:t>
            </a:r>
            <a:r>
              <a:rPr lang="pt-BR" dirty="0" smtClean="0"/>
              <a:t>                                  </a:t>
            </a:r>
            <a:r>
              <a:rPr lang="pt-BR" sz="1600" dirty="0" smtClean="0"/>
              <a:t>dispositivos que movem o mundo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4033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/>
              <a:t>	</a:t>
            </a:r>
            <a:r>
              <a:rPr lang="pt-BR" dirty="0" smtClean="0"/>
              <a:t> 			 PONTO </a:t>
            </a:r>
            <a:r>
              <a:rPr lang="pt-BR" dirty="0"/>
              <a:t>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38400"/>
            <a:ext cx="5023141" cy="37719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21" y="2438400"/>
            <a:ext cx="5035259" cy="377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62180" y="1892249"/>
                <a:ext cx="1859933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𝐴𝑦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lang="pt-BR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>
                              <a:latin typeface="Cambria Math" charset="0"/>
                            </a:rPr>
                            <m:t>cot</m:t>
                          </m:r>
                        </m:fName>
                        <m:e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0" y="1892249"/>
                <a:ext cx="1859933" cy="391261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630876" y="1889492"/>
                <a:ext cx="4268348" cy="396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𝐴𝑦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𝑙</m:t>
                      </m:r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lang="pt-BR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pt-BR" i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pt-BR" b="0" i="1" smtClean="0">
                                  <a:latin typeface="Cambria Math" charset="0"/>
                                </a:rPr>
                                <m:t>5</m:t>
                              </m:r>
                            </m:sub>
                          </m:sSub>
                        </m:e>
                        <m:sup>
                          <m:r>
                            <a:rPr lang="pt-BR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𝑙</m:t>
                      </m:r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𝑠𝑒𝑛</m:t>
                      </m:r>
                      <m:r>
                        <a:rPr lang="pt-BR" i="0">
                          <a:latin typeface="Cambria Math" charset="0"/>
                        </a:rPr>
                        <m:t> </m:t>
                      </m:r>
                      <m:r>
                        <a:rPr lang="pt-BR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76" y="1889492"/>
                <a:ext cx="4268348" cy="396775"/>
              </a:xfrm>
              <a:prstGeom prst="rect">
                <a:avLst/>
              </a:prstGeom>
              <a:blipFill rotWithShape="0">
                <a:blip r:embed="rId5"/>
                <a:stretch>
                  <a:fillRect t="-87692" b="-10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/>
              <a:t>	</a:t>
            </a:r>
            <a:r>
              <a:rPr lang="pt-BR" dirty="0" smtClean="0"/>
              <a:t> 			 PONTO </a:t>
            </a:r>
            <a:r>
              <a:rPr lang="pt-BR" dirty="0"/>
              <a:t>G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25700"/>
            <a:ext cx="5074919" cy="3849688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5700"/>
            <a:ext cx="4983480" cy="3849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511611" y="1885899"/>
                <a:ext cx="2212850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pt-BR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0">
                              <a:latin typeface="Cambria Math" charset="0"/>
                            </a:rPr>
                            <m:t>2∗</m:t>
                          </m:r>
                          <m:r>
                            <a:rPr lang="pt-BR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lang="pt-BR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>
                              <a:latin typeface="Cambria Math" charset="0"/>
                            </a:rPr>
                            <m:t>cot</m:t>
                          </m:r>
                        </m:fName>
                        <m:e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611" y="1885899"/>
                <a:ext cx="2212850" cy="391261"/>
              </a:xfrm>
              <a:prstGeom prst="rect">
                <a:avLst/>
              </a:prstGeom>
              <a:blipFill rotWithShape="0"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437978" y="1883142"/>
                <a:ext cx="4717702" cy="396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𝐺𝑦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pt-BR" i="1" smtClean="0">
                              <a:latin typeface="Cambria Math" charset="0"/>
                            </a:rPr>
                            <m:t>𝐴𝑦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𝑙</m:t>
                      </m:r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lang="pt-BR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pt-BR" i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pt-BR" b="0" i="1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e>
                        <m:sup>
                          <m:r>
                            <a:rPr lang="pt-BR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𝑙</m:t>
                      </m:r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𝑠𝑒𝑛</m:t>
                      </m:r>
                      <m:r>
                        <a:rPr lang="pt-BR" i="0">
                          <a:latin typeface="Cambria Math" charset="0"/>
                        </a:rPr>
                        <m:t> </m:t>
                      </m:r>
                      <m:r>
                        <a:rPr lang="pt-BR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78" y="1883142"/>
                <a:ext cx="4717702" cy="396775"/>
              </a:xfrm>
              <a:prstGeom prst="rect">
                <a:avLst/>
              </a:prstGeom>
              <a:blipFill rotWithShape="0">
                <a:blip r:embed="rId5"/>
                <a:stretch>
                  <a:fillRect t="-87692" b="-10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97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3268662"/>
          </a:xfrm>
        </p:spPr>
        <p:txBody>
          <a:bodyPr/>
          <a:lstStyle/>
          <a:p>
            <a:r>
              <a:rPr lang="pt-BR" dirty="0" smtClean="0"/>
              <a:t>	    ANÁLISE DINÂMICA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701" y="628650"/>
            <a:ext cx="972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			</a:t>
            </a:r>
            <a:r>
              <a:rPr lang="pt-BR" sz="4800" dirty="0" smtClean="0">
                <a:latin typeface="+mj-lt"/>
              </a:rPr>
              <a:t>DIAGRAMA DE CORPO LIVRE</a:t>
            </a:r>
            <a:endParaRPr lang="pt-BR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80" y="2724577"/>
            <a:ext cx="2684770" cy="268477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2724577"/>
            <a:ext cx="2759288" cy="268477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0" y="2724577"/>
            <a:ext cx="2684770" cy="26847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38" y="2724577"/>
            <a:ext cx="2835062" cy="268477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43910" y="2349500"/>
            <a:ext cx="1096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               Barra 1                                 Rolete (Ponto A)                             Barra 4                                         Barra 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287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635000" y="254000"/>
            <a:ext cx="11379200" cy="1358900"/>
          </a:xfrm>
        </p:spPr>
        <p:txBody>
          <a:bodyPr>
            <a:normAutofit/>
          </a:bodyPr>
          <a:lstStyle/>
          <a:p>
            <a:r>
              <a:rPr lang="pt-BR" sz="4800" dirty="0" smtClean="0"/>
              <a:t>   																								 FORÇA DE ENTRADA VARIANDO O COMPRIMENTO 					    DAS BARRAS</a:t>
            </a:r>
            <a:endParaRPr lang="pt-BR" sz="4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9" y="1499639"/>
            <a:ext cx="6375400" cy="4810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60394" y="1612900"/>
                <a:ext cx="3657604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>
                          <a:latin typeface="Cambria Math" charset="0"/>
                        </a:rPr>
                        <m:t>𝐹𝑚</m:t>
                      </m:r>
                      <m:r>
                        <a:rPr lang="pt-BR" i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charset="0"/>
                            </a:rPr>
                            <m:t>𝐹𝑥</m:t>
                          </m:r>
                          <m:r>
                            <a:rPr lang="pt-BR" i="0">
                              <a:latin typeface="Cambria Math" charset="0"/>
                            </a:rPr>
                            <m:t>5+</m:t>
                          </m:r>
                          <m:r>
                            <a:rPr lang="pt-BR" i="1">
                              <a:latin typeface="Cambria Math" charset="0"/>
                            </a:rPr>
                            <m:t>𝐹𝑥</m:t>
                          </m:r>
                          <m:r>
                            <a:rPr lang="pt-BR" i="0">
                              <a:latin typeface="Cambria Math" charset="0"/>
                            </a:rPr>
                            <m:t>4+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𝑚𝑟</m:t>
                          </m:r>
                          <m:r>
                            <a:rPr lang="pt-BR" i="0">
                              <a:latin typeface="Cambria Math" charset="0"/>
                            </a:rPr>
                            <m:t>∗</m:t>
                          </m:r>
                          <m:r>
                            <a:rPr lang="pt-BR" i="1">
                              <a:latin typeface="Cambria Math" charset="0"/>
                            </a:rPr>
                            <m:t>𝐴𝑟𝑥</m:t>
                          </m:r>
                        </m:e>
                      </m:d>
                      <m:r>
                        <a:rPr lang="pt-BR" i="0">
                          <a:latin typeface="Cambria Math" charset="0"/>
                        </a:rPr>
                        <m:t>∗2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4" y="1612900"/>
                <a:ext cx="365760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92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635000" y="254000"/>
            <a:ext cx="11379200" cy="1358900"/>
          </a:xfrm>
        </p:spPr>
        <p:txBody>
          <a:bodyPr>
            <a:normAutofit/>
          </a:bodyPr>
          <a:lstStyle/>
          <a:p>
            <a:r>
              <a:rPr lang="pt-BR" sz="4800" dirty="0" smtClean="0"/>
              <a:t>   																								 	 FORÇA DE ENTRADA VARIANDO A MASSA 						    DAS BARRAS</a:t>
            </a:r>
            <a:endParaRPr lang="pt-BR" sz="4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1612900"/>
            <a:ext cx="6413500" cy="471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60394" y="1612900"/>
                <a:ext cx="3657604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>
                          <a:latin typeface="Cambria Math" charset="0"/>
                        </a:rPr>
                        <m:t>𝐹𝑚</m:t>
                      </m:r>
                      <m:r>
                        <a:rPr lang="pt-BR" i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charset="0"/>
                            </a:rPr>
                            <m:t>𝐹𝑥</m:t>
                          </m:r>
                          <m:r>
                            <a:rPr lang="pt-BR" i="0">
                              <a:latin typeface="Cambria Math" charset="0"/>
                            </a:rPr>
                            <m:t>5+</m:t>
                          </m:r>
                          <m:r>
                            <a:rPr lang="pt-BR" i="1">
                              <a:latin typeface="Cambria Math" charset="0"/>
                            </a:rPr>
                            <m:t>𝐹𝑥</m:t>
                          </m:r>
                          <m:r>
                            <a:rPr lang="pt-BR" i="0">
                              <a:latin typeface="Cambria Math" charset="0"/>
                            </a:rPr>
                            <m:t>4+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𝑚𝑟</m:t>
                          </m:r>
                          <m:r>
                            <a:rPr lang="pt-BR" i="0">
                              <a:latin typeface="Cambria Math" charset="0"/>
                            </a:rPr>
                            <m:t>∗</m:t>
                          </m:r>
                          <m:r>
                            <a:rPr lang="pt-BR" i="1">
                              <a:latin typeface="Cambria Math" charset="0"/>
                            </a:rPr>
                            <m:t>𝐴𝑟𝑥</m:t>
                          </m:r>
                        </m:e>
                      </m:d>
                      <m:r>
                        <a:rPr lang="pt-BR" i="0">
                          <a:latin typeface="Cambria Math" charset="0"/>
                        </a:rPr>
                        <m:t>∗2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4" y="1612900"/>
                <a:ext cx="365760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16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374900" y="0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latin typeface="+mj-lt"/>
              </a:rPr>
              <a:t>	   GRÁFICO CONCLUSIVO</a:t>
            </a:r>
            <a:endParaRPr lang="pt-BR" sz="4800" dirty="0"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990600"/>
            <a:ext cx="6997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4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146342466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9893"/>
            <a:ext cx="5969000" cy="59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6600" dirty="0" smtClean="0"/>
              <a:t>PERGUNTA</a:t>
            </a:r>
            <a:endParaRPr lang="pt-BR" sz="6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dirty="0" smtClean="0">
                <a:solidFill>
                  <a:srgbClr val="00B050"/>
                </a:solidFill>
              </a:rPr>
              <a:t>CONSIDERANDO QUE </a:t>
            </a:r>
            <a:r>
              <a:rPr lang="pt-BR" sz="2800" dirty="0" smtClean="0">
                <a:solidFill>
                  <a:srgbClr val="00B050"/>
                </a:solidFill>
              </a:rPr>
              <a:t>A FORÇA NECESSÁRIA PARA AMASSAR UMA LATINHA DE ALUMÍNIO SEJA EM TORNO DE 600 NEWTONS</a:t>
            </a:r>
            <a:r>
              <a:rPr lang="pt-BR" sz="2800" dirty="0" smtClean="0"/>
              <a:t>, QUAIS SÃO AS ESPECIFICAÇÕES (COMPRIMENTO E MASSA) MAIS ADEQUADAS DAS BARRAS 2,3,4 E 5 PARA </a:t>
            </a:r>
            <a:r>
              <a:rPr lang="pt-BR" sz="2800" dirty="0" smtClean="0"/>
              <a:t>ESTE MECANISMO? 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40" y="3421841"/>
            <a:ext cx="3506228" cy="280498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20" y="4019695"/>
            <a:ext cx="5207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87338"/>
            <a:ext cx="12192000" cy="3128962"/>
          </a:xfrm>
        </p:spPr>
        <p:txBody>
          <a:bodyPr/>
          <a:lstStyle/>
          <a:p>
            <a:pPr algn="ctr"/>
            <a:r>
              <a:rPr lang="pt-BR" dirty="0" smtClean="0"/>
              <a:t>ESQUEMA TÉCNICO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220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         ESQUEMA TÉCNICO 2D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" y="0"/>
            <a:ext cx="12186920" cy="6324179"/>
          </a:xfrm>
        </p:spPr>
      </p:pic>
    </p:spTree>
    <p:extLst>
      <p:ext uri="{BB962C8B-B14F-4D97-AF65-F5344CB8AC3E}">
        <p14:creationId xmlns:p14="http://schemas.microsoft.com/office/powerpoint/2010/main" val="111336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dirty="0" smtClean="0"/>
              <a:t>CONSIDERAÇÕES</a:t>
            </a:r>
            <a:endParaRPr lang="pt-BR" sz="6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/>
              <a:t>FORÇA NECESSÁRIA PARA AMASSAR UMA LATA DE ALUMÍNIO CONSTANTE</a:t>
            </a:r>
            <a:r>
              <a:rPr lang="pt-BR" dirty="0" smtClean="0"/>
              <a:t>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VELOCIDADE DA BARRA 1 CONSTANTE;</a:t>
            </a:r>
            <a:endParaRPr lang="pt-BR" dirty="0"/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ATRITO DESPREZÍVEL NO ROLETE;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OS PONTOS FIXOS DAS BARRAS 2 E 5 ESTÃO NA MESMA LINHA VERTICAL, ASSIM COMO OS PONTOS NO AMASSADOR DAS BARRAS 3 E 4;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AS QUATRO BARRAS LIGADAS NOS ROLETES SÃO IGUAIS;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TODAS AS JUNTAS PINO FUNCIONAM PERFEITAMENTE;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A BARRA 1 SÓ SE DESLOCA HORIZONTALMENTE (EIXO </a:t>
            </a:r>
            <a:r>
              <a:rPr lang="pt-BR" dirty="0" err="1" smtClean="0"/>
              <a:t>X</a:t>
            </a:r>
            <a:r>
              <a:rPr lang="pt-BR" dirty="0" smtClean="0"/>
              <a:t>).</a:t>
            </a:r>
          </a:p>
          <a:p>
            <a:pPr>
              <a:buFont typeface="Wingdings" charset="2"/>
              <a:buChar char="§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666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3154362"/>
          </a:xfrm>
        </p:spPr>
        <p:txBody>
          <a:bodyPr/>
          <a:lstStyle/>
          <a:p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/>
              <a:t>	</a:t>
            </a:r>
            <a:r>
              <a:rPr lang="pt-BR" dirty="0" smtClean="0"/>
              <a:t>    ANÁLISE CINEMÁTICA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570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/>
              <a:t>	</a:t>
            </a:r>
            <a:r>
              <a:rPr lang="pt-BR" dirty="0" smtClean="0"/>
              <a:t> 			 BARRA 4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60317"/>
            <a:ext cx="5201920" cy="3611871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60317"/>
            <a:ext cx="4983480" cy="3611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548025" y="1914172"/>
                <a:ext cx="225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 smtClean="0"/>
                  <a:t>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pt-BR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pt-BR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pt-BR" i="0">
                        <a:latin typeface="Cambria Math" charset="0"/>
                      </a:rPr>
                      <m:t>=−</m:t>
                    </m:r>
                    <m:sSup>
                      <m:sSupPr>
                        <m:ctrlPr>
                          <a:rPr lang="pt-BR" i="1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𝐵</m:t>
                            </m:r>
                            <m:r>
                              <a:rPr lang="pt-BR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e>
                      <m:sup>
                        <m:r>
                          <a:rPr lang="pt-BR" i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pt-BR" i="0">
                        <a:latin typeface="Cambria Math" charset="0"/>
                      </a:rPr>
                      <m:t>∗</m:t>
                    </m:r>
                    <m:func>
                      <m:funcPr>
                        <m:ctrlPr>
                          <a:rPr lang="pt-BR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>
                            <a:latin typeface="Cambria Math" charset="0"/>
                          </a:rPr>
                          <m:t>cot</m:t>
                        </m:r>
                      </m:fName>
                      <m:e>
                        <m:r>
                          <a:rPr lang="pt-BR" i="1">
                            <a:latin typeface="Cambria Math" charset="0"/>
                          </a:rPr>
                          <m:t>𝜃</m:t>
                        </m:r>
                      </m:e>
                    </m:func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25" y="1914172"/>
                <a:ext cx="22574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454088" y="1793370"/>
                <a:ext cx="176715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𝑙</m:t>
                          </m:r>
                          <m:r>
                            <a:rPr lang="pt-BR" i="0">
                              <a:latin typeface="Cambria Math" charset="0"/>
                            </a:rPr>
                            <m:t>∗</m:t>
                          </m:r>
                          <m:r>
                            <a:rPr lang="pt-BR" i="1">
                              <a:latin typeface="Cambria Math" charset="0"/>
                            </a:rPr>
                            <m:t>𝑠𝑒𝑛</m:t>
                          </m:r>
                          <m:r>
                            <a:rPr lang="pt-BR" i="0">
                              <a:latin typeface="Cambria Math" charset="0"/>
                            </a:rPr>
                            <m:t> </m:t>
                          </m:r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088" y="1793370"/>
                <a:ext cx="1767150" cy="610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47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/>
              <a:t>	</a:t>
            </a:r>
            <a:r>
              <a:rPr lang="pt-BR" dirty="0" smtClean="0"/>
              <a:t> 			 BARRA 5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66963"/>
            <a:ext cx="5087620" cy="3932237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362200"/>
            <a:ext cx="5099255" cy="3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617906" y="1737360"/>
                <a:ext cx="176715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𝑙</m:t>
                          </m:r>
                          <m:r>
                            <a:rPr lang="pt-BR" i="0">
                              <a:latin typeface="Cambria Math" charset="0"/>
                            </a:rPr>
                            <m:t>∗</m:t>
                          </m:r>
                          <m:r>
                            <a:rPr lang="pt-BR" i="1">
                              <a:latin typeface="Cambria Math" charset="0"/>
                            </a:rPr>
                            <m:t>𝑠𝑒𝑛</m:t>
                          </m:r>
                          <m:r>
                            <a:rPr lang="pt-BR" i="0">
                              <a:latin typeface="Cambria Math" charset="0"/>
                            </a:rPr>
                            <m:t> </m:t>
                          </m:r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06" y="1737360"/>
                <a:ext cx="1767150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321865" y="1676830"/>
                <a:ext cx="2784480" cy="671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=−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latin typeface="Cambria Math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pt-BR" i="0"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865" y="1676830"/>
                <a:ext cx="2784480" cy="6714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92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Retrospectiva</Template>
  <TotalTime>577</TotalTime>
  <Words>383</Words>
  <Application>Microsoft Macintosh PowerPoint</Application>
  <PresentationFormat>Custom</PresentationFormat>
  <Paragraphs>36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Retrospecto</vt:lpstr>
      <vt:lpstr>AMASSADOR DE LATA</vt:lpstr>
      <vt:lpstr>PowerPoint Presentation</vt:lpstr>
      <vt:lpstr>PERGUNTA</vt:lpstr>
      <vt:lpstr>ESQUEMA TÉCNICO 2D</vt:lpstr>
      <vt:lpstr>          ESQUEMA TÉCNICO 2D</vt:lpstr>
      <vt:lpstr>CONSIDERAÇÕES</vt:lpstr>
      <vt:lpstr>         ANÁLISE CINEMÁTICA</vt:lpstr>
      <vt:lpstr>      BARRA 4</vt:lpstr>
      <vt:lpstr>      BARRA 5</vt:lpstr>
      <vt:lpstr>      PONTO A</vt:lpstr>
      <vt:lpstr>      PONTO G</vt:lpstr>
      <vt:lpstr>     ANÁLISE DINÂMICA</vt:lpstr>
      <vt:lpstr>PowerPoint Presentation</vt:lpstr>
      <vt:lpstr>                            FORÇA DE ENTRADA VARIANDO O COMPRIMENTO          DAS BARRAS</vt:lpstr>
      <vt:lpstr>                              FORÇA DE ENTRADA VARIANDO A MASSA           DAS BARRAS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AMASSADOR DE LATA</dc:title>
  <dc:creator>Vitor -</dc:creator>
  <cp:lastModifiedBy>Nicolas Gentil</cp:lastModifiedBy>
  <cp:revision>30</cp:revision>
  <dcterms:created xsi:type="dcterms:W3CDTF">2016-05-14T21:28:30Z</dcterms:created>
  <dcterms:modified xsi:type="dcterms:W3CDTF">2016-05-16T19:01:22Z</dcterms:modified>
</cp:coreProperties>
</file>